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62" r:id="rId2"/>
    <p:sldId id="256" r:id="rId3"/>
    <p:sldId id="257" r:id="rId4"/>
    <p:sldId id="258" r:id="rId5"/>
    <p:sldId id="259" r:id="rId6"/>
    <p:sldId id="260" r:id="rId7"/>
    <p:sldId id="261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96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36" y="620688"/>
            <a:ext cx="9283246" cy="304698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4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Орфограммы</a:t>
            </a:r>
            <a:r>
              <a:rPr lang="ru-RU" sz="48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sz="48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согласные </a:t>
            </a:r>
          </a:p>
          <a:p>
            <a:pPr algn="ctr"/>
            <a:r>
              <a:rPr lang="ru-RU" sz="48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в корне слова</a:t>
            </a:r>
          </a:p>
          <a:p>
            <a:pPr algn="ctr"/>
            <a:r>
              <a:rPr lang="ru-RU" sz="4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(Закрепление)</a:t>
            </a:r>
            <a:endParaRPr lang="ru-RU" sz="4800" b="1" cap="all" spc="0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  <a:p>
            <a:pPr algn="ctr"/>
            <a:r>
              <a:rPr lang="ru-RU" sz="4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2 класс</a:t>
            </a:r>
            <a:endParaRPr lang="ru-RU" sz="48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71551" y="4869160"/>
            <a:ext cx="49685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Автор: Сергеева Н.В.</a:t>
            </a:r>
          </a:p>
          <a:p>
            <a:r>
              <a:rPr lang="ru-RU" sz="2400" dirty="0" smtClean="0"/>
              <a:t>МБОУ НОШ №3 </a:t>
            </a:r>
            <a:r>
              <a:rPr lang="ru-RU" sz="2400" dirty="0" err="1" smtClean="0"/>
              <a:t>с.Троицкое</a:t>
            </a:r>
            <a:endParaRPr lang="ru-RU" sz="2400" dirty="0"/>
          </a:p>
        </p:txBody>
      </p:sp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13281"/>
            <a:ext cx="3168352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2137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1909" y="369142"/>
            <a:ext cx="8644581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</a:rPr>
              <a:t>Вставь пропущенные буквы и напиши проверочные слова:</a:t>
            </a:r>
          </a:p>
          <a:p>
            <a:pPr algn="ctr"/>
            <a:endParaRPr lang="ru-RU" sz="3600" dirty="0" smtClean="0">
              <a:solidFill>
                <a:srgbClr val="FF0000"/>
              </a:solidFill>
            </a:endParaRPr>
          </a:p>
          <a:p>
            <a:pPr algn="r"/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</a:rPr>
              <a:t>Ланды(</a:t>
            </a:r>
            <a:r>
              <a:rPr lang="ru-RU" sz="3200" dirty="0" err="1" smtClean="0">
                <a:solidFill>
                  <a:schemeClr val="tx2">
                    <a:lumMod val="50000"/>
                  </a:schemeClr>
                </a:solidFill>
              </a:rPr>
              <a:t>ж,ш</a:t>
            </a: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</a:rPr>
              <a:t>)_____________________________</a:t>
            </a:r>
          </a:p>
          <a:p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</a:rPr>
              <a:t>   Шар(</a:t>
            </a:r>
            <a:r>
              <a:rPr lang="ru-RU" sz="3200" dirty="0" err="1" smtClean="0">
                <a:solidFill>
                  <a:schemeClr val="tx2">
                    <a:lumMod val="50000"/>
                  </a:schemeClr>
                </a:solidFill>
              </a:rPr>
              <a:t>в,ф</a:t>
            </a: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</a:rPr>
              <a:t>)________________________________</a:t>
            </a:r>
          </a:p>
          <a:p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</a:rPr>
              <a:t>   </a:t>
            </a:r>
            <a:r>
              <a:rPr lang="ru-RU" sz="3200" dirty="0" err="1" smtClean="0">
                <a:solidFill>
                  <a:schemeClr val="tx2">
                    <a:lumMod val="50000"/>
                  </a:schemeClr>
                </a:solidFill>
              </a:rPr>
              <a:t>Матро</a:t>
            </a: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</a:rPr>
              <a:t>(</a:t>
            </a:r>
            <a:r>
              <a:rPr lang="ru-RU" sz="3200" dirty="0" err="1" smtClean="0">
                <a:solidFill>
                  <a:schemeClr val="tx2">
                    <a:lumMod val="50000"/>
                  </a:schemeClr>
                </a:solidFill>
              </a:rPr>
              <a:t>з,с</a:t>
            </a: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</a:rPr>
              <a:t>)_______________________________</a:t>
            </a:r>
          </a:p>
          <a:p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</a:rPr>
              <a:t>   Эта(</a:t>
            </a:r>
            <a:r>
              <a:rPr lang="ru-RU" sz="3200" dirty="0" err="1" smtClean="0">
                <a:solidFill>
                  <a:schemeClr val="tx2">
                    <a:lumMod val="50000"/>
                  </a:schemeClr>
                </a:solidFill>
              </a:rPr>
              <a:t>ж,ш</a:t>
            </a: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</a:rPr>
              <a:t>)_______________________________</a:t>
            </a:r>
          </a:p>
          <a:p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</a:rPr>
              <a:t>   </a:t>
            </a:r>
            <a:r>
              <a:rPr lang="ru-RU" sz="3200" dirty="0" err="1" smtClean="0">
                <a:solidFill>
                  <a:schemeClr val="tx2">
                    <a:lumMod val="50000"/>
                  </a:schemeClr>
                </a:solidFill>
              </a:rPr>
              <a:t>Кри</a:t>
            </a: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</a:rPr>
              <a:t>(</a:t>
            </a:r>
            <a:r>
              <a:rPr lang="ru-RU" sz="3200" dirty="0" err="1" smtClean="0">
                <a:solidFill>
                  <a:schemeClr val="tx2">
                    <a:lumMod val="50000"/>
                  </a:schemeClr>
                </a:solidFill>
              </a:rPr>
              <a:t>г,к</a:t>
            </a: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</a:rPr>
              <a:t>)_____</a:t>
            </a:r>
            <a:r>
              <a:rPr lang="ru-RU" sz="1050" dirty="0" smtClean="0">
                <a:solidFill>
                  <a:schemeClr val="tx2">
                    <a:lumMod val="50000"/>
                  </a:schemeClr>
                </a:solidFill>
              </a:rPr>
              <a:t>_________________</a:t>
            </a: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</a:rPr>
              <a:t>____________</a:t>
            </a:r>
            <a:endParaRPr lang="ru-RU" sz="32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113926" y="1983061"/>
            <a:ext cx="1939954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Ланды</a:t>
            </a:r>
            <a:r>
              <a:rPr lang="ru-RU" sz="2800" b="1" u="sng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ши</a:t>
            </a:r>
          </a:p>
          <a:p>
            <a:pPr algn="ctr"/>
            <a:r>
              <a:rPr lang="ru-RU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          </a:t>
            </a:r>
            <a:endParaRPr lang="ru-RU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5466520" y="2520980"/>
            <a:ext cx="432048" cy="0"/>
          </a:xfrm>
          <a:prstGeom prst="line">
            <a:avLst/>
          </a:prstGeom>
          <a:ln w="6032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4322493" y="2473274"/>
            <a:ext cx="1462260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шар</a:t>
            </a:r>
            <a:r>
              <a:rPr lang="ru-RU" sz="2800" b="1" u="sng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фы</a:t>
            </a:r>
            <a:endParaRPr lang="ru-RU" sz="2800" b="1" u="sng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          </a:t>
            </a:r>
            <a:endParaRPr lang="ru-RU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5199855" y="2956528"/>
            <a:ext cx="308249" cy="0"/>
          </a:xfrm>
          <a:prstGeom prst="line">
            <a:avLst/>
          </a:prstGeom>
          <a:ln w="6032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4163250" y="2956528"/>
            <a:ext cx="1780745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матро</a:t>
            </a:r>
            <a:r>
              <a:rPr lang="ru-RU" sz="2800" b="1" u="sng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сы</a:t>
            </a:r>
            <a:endParaRPr lang="ru-RU" sz="2800" b="1" u="sng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          </a:t>
            </a:r>
            <a:endParaRPr lang="ru-RU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5400092" y="3455891"/>
            <a:ext cx="216024" cy="0"/>
          </a:xfrm>
          <a:prstGeom prst="line">
            <a:avLst/>
          </a:prstGeom>
          <a:ln w="6032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4417968" y="3433582"/>
            <a:ext cx="1271310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эта</a:t>
            </a:r>
            <a:r>
              <a:rPr lang="ru-RU" sz="2800" b="1" u="sng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жи</a:t>
            </a:r>
            <a:endParaRPr lang="ru-RU" sz="2800" b="1" u="sng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          </a:t>
            </a:r>
            <a:endParaRPr lang="ru-RU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5111552" y="3933056"/>
            <a:ext cx="324544" cy="0"/>
          </a:xfrm>
          <a:prstGeom prst="line">
            <a:avLst/>
          </a:prstGeom>
          <a:ln w="6032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4460175" y="3933056"/>
            <a:ext cx="1247457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кри</a:t>
            </a:r>
            <a:r>
              <a:rPr lang="ru-RU" sz="2800" b="1" u="sng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ки</a:t>
            </a:r>
            <a:endParaRPr lang="ru-RU" sz="2800" b="1" u="sng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          </a:t>
            </a:r>
            <a:endParaRPr lang="ru-RU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5254724" y="4559977"/>
            <a:ext cx="216024" cy="0"/>
          </a:xfrm>
          <a:prstGeom prst="line">
            <a:avLst/>
          </a:prstGeom>
          <a:ln w="6032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3880" y="4725144"/>
            <a:ext cx="2595268" cy="1946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7189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10" grpId="0"/>
      <p:bldP spid="13" grpId="0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476672"/>
            <a:ext cx="8640960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Выбери и подчеркни те слова, которые могут быть проверочными для написания парного согласного.</a:t>
            </a:r>
          </a:p>
          <a:p>
            <a:endParaRPr lang="ru-RU" sz="2800" b="1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3600" b="1" dirty="0" err="1" smtClean="0">
                <a:solidFill>
                  <a:schemeClr val="tx2">
                    <a:lumMod val="50000"/>
                  </a:schemeClr>
                </a:solidFill>
              </a:rPr>
              <a:t>Гру</a:t>
            </a:r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</a:rPr>
              <a:t>.     -     грузило, погрузка, грузить.</a:t>
            </a:r>
          </a:p>
          <a:p>
            <a:r>
              <a:rPr lang="ru-RU" sz="3600" b="1" dirty="0" err="1" smtClean="0">
                <a:solidFill>
                  <a:schemeClr val="tx2">
                    <a:lumMod val="50000"/>
                  </a:schemeClr>
                </a:solidFill>
              </a:rPr>
              <a:t>Уло</a:t>
            </a:r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</a:rPr>
              <a:t>.    -      ловушка, отлов, ловить, уловом.</a:t>
            </a:r>
          </a:p>
          <a:p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</a:rPr>
              <a:t>Хо.  </a:t>
            </a:r>
            <a:r>
              <a:rPr lang="ru-RU" sz="3600" b="1" dirty="0" err="1" smtClean="0">
                <a:solidFill>
                  <a:schemeClr val="tx2">
                    <a:lumMod val="50000"/>
                  </a:schemeClr>
                </a:solidFill>
              </a:rPr>
              <a:t>ьба</a:t>
            </a:r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</a:rPr>
              <a:t>   -   походка, ход, ходить, обход.</a:t>
            </a:r>
            <a:endParaRPr lang="ru-RU" sz="3600" b="1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2627784" y="2322875"/>
            <a:ext cx="1512168" cy="0"/>
          </a:xfrm>
          <a:prstGeom prst="line">
            <a:avLst/>
          </a:prstGeom>
          <a:ln w="6032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 flipV="1">
            <a:off x="6568227" y="2277165"/>
            <a:ext cx="1532165" cy="52123"/>
          </a:xfrm>
          <a:prstGeom prst="line">
            <a:avLst/>
          </a:prstGeom>
          <a:ln w="6032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2627784" y="2852936"/>
            <a:ext cx="1800200" cy="0"/>
          </a:xfrm>
          <a:prstGeom prst="line">
            <a:avLst/>
          </a:prstGeom>
          <a:ln w="6032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6110173" y="2896710"/>
            <a:ext cx="1486163" cy="0"/>
          </a:xfrm>
          <a:prstGeom prst="line">
            <a:avLst/>
          </a:prstGeom>
          <a:ln w="6032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V="1">
            <a:off x="487386" y="3501008"/>
            <a:ext cx="1469651" cy="20172"/>
          </a:xfrm>
          <a:prstGeom prst="line">
            <a:avLst/>
          </a:prstGeom>
          <a:ln w="6032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5724128" y="4005064"/>
            <a:ext cx="1224136" cy="0"/>
          </a:xfrm>
          <a:prstGeom prst="line">
            <a:avLst/>
          </a:prstGeom>
          <a:ln w="6032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1222212" y="1695711"/>
            <a:ext cx="45557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</a:t>
            </a:r>
            <a:endParaRPr lang="ru-RU" sz="44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331640" y="2160280"/>
            <a:ext cx="49725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</a:t>
            </a:r>
            <a:endParaRPr lang="ru-RU" sz="44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36717" y="3308217"/>
            <a:ext cx="51328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</a:t>
            </a:r>
            <a:endParaRPr lang="ru-RU" sz="44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365104"/>
            <a:ext cx="3081555" cy="2311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0153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332656"/>
            <a:ext cx="828092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rgbClr val="C00000"/>
                </a:solidFill>
              </a:rPr>
              <a:t>Найди слова с орфограммой парные </a:t>
            </a:r>
            <a:r>
              <a:rPr lang="ru-RU" sz="3600" dirty="0" smtClean="0">
                <a:solidFill>
                  <a:srgbClr val="C00000"/>
                </a:solidFill>
              </a:rPr>
              <a:t>звонкие и </a:t>
            </a:r>
            <a:r>
              <a:rPr lang="ru-RU" sz="3600" dirty="0">
                <a:solidFill>
                  <a:srgbClr val="C00000"/>
                </a:solidFill>
              </a:rPr>
              <a:t>глухие согласные в корне. </a:t>
            </a:r>
            <a:r>
              <a:rPr lang="ru-RU" sz="3600" dirty="0" smtClean="0">
                <a:solidFill>
                  <a:srgbClr val="C00000"/>
                </a:solidFill>
              </a:rPr>
              <a:t>Выдели в </a:t>
            </a:r>
            <a:r>
              <a:rPr lang="ru-RU" sz="3600" dirty="0">
                <a:solidFill>
                  <a:srgbClr val="C00000"/>
                </a:solidFill>
              </a:rPr>
              <a:t>них корень, подчеркни орфограмму.</a:t>
            </a:r>
          </a:p>
          <a:p>
            <a:endParaRPr lang="ru-RU" sz="3600" dirty="0" smtClean="0"/>
          </a:p>
          <a:p>
            <a:endParaRPr lang="ru-RU" sz="3600" dirty="0"/>
          </a:p>
          <a:p>
            <a:endParaRPr lang="ru-RU" sz="3600" dirty="0" smtClean="0"/>
          </a:p>
          <a:p>
            <a:r>
              <a:rPr lang="ru-RU" sz="3600" dirty="0" smtClean="0"/>
              <a:t>Лёд</a:t>
            </a:r>
            <a:r>
              <a:rPr lang="ru-RU" sz="3600" dirty="0"/>
              <a:t>, луковый, обувка, грустный, грузди.</a:t>
            </a: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1115616" y="4827592"/>
            <a:ext cx="432048" cy="0"/>
          </a:xfrm>
          <a:prstGeom prst="line">
            <a:avLst/>
          </a:prstGeom>
          <a:ln w="6032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единительная линия 3"/>
          <p:cNvCxnSpPr/>
          <p:nvPr/>
        </p:nvCxnSpPr>
        <p:spPr>
          <a:xfrm>
            <a:off x="4200312" y="4768992"/>
            <a:ext cx="216024" cy="0"/>
          </a:xfrm>
          <a:prstGeom prst="line">
            <a:avLst/>
          </a:prstGeom>
          <a:ln w="6032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Месяц 5"/>
          <p:cNvSpPr/>
          <p:nvPr/>
        </p:nvSpPr>
        <p:spPr>
          <a:xfrm rot="5400000">
            <a:off x="960234" y="3717032"/>
            <a:ext cx="314598" cy="746646"/>
          </a:xfrm>
          <a:prstGeom prst="mo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Месяц 6"/>
          <p:cNvSpPr/>
          <p:nvPr/>
        </p:nvSpPr>
        <p:spPr>
          <a:xfrm rot="5400000">
            <a:off x="3885714" y="3855074"/>
            <a:ext cx="314598" cy="746646"/>
          </a:xfrm>
          <a:prstGeom prst="mo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4006" y="2647935"/>
            <a:ext cx="1881496" cy="1411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7310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89679"/>
            <a:ext cx="842493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>
                <a:solidFill>
                  <a:srgbClr val="C00000"/>
                </a:solidFill>
              </a:rPr>
              <a:t>Найди слова с непроверяемыми непроизносимыми</a:t>
            </a:r>
          </a:p>
          <a:p>
            <a:pPr algn="ctr"/>
            <a:r>
              <a:rPr lang="ru-RU" sz="4400" dirty="0">
                <a:solidFill>
                  <a:srgbClr val="C00000"/>
                </a:solidFill>
              </a:rPr>
              <a:t>согласными в корне. Подчеркни</a:t>
            </a:r>
          </a:p>
          <a:p>
            <a:pPr algn="ctr"/>
            <a:r>
              <a:rPr lang="ru-RU" sz="4400" dirty="0">
                <a:solidFill>
                  <a:srgbClr val="C00000"/>
                </a:solidFill>
              </a:rPr>
              <a:t>орфограмму.</a:t>
            </a:r>
          </a:p>
          <a:p>
            <a:endParaRPr lang="ru-RU" sz="4400" dirty="0" smtClean="0"/>
          </a:p>
          <a:p>
            <a:r>
              <a:rPr lang="ru-RU" sz="4400" dirty="0" smtClean="0"/>
              <a:t>Лестница</a:t>
            </a:r>
            <a:r>
              <a:rPr lang="ru-RU" sz="4400" dirty="0"/>
              <a:t>, дрозд, капустный, </a:t>
            </a:r>
            <a:r>
              <a:rPr lang="ru-RU" sz="4400" dirty="0" smtClean="0"/>
              <a:t>низкий, чувство</a:t>
            </a:r>
            <a:r>
              <a:rPr lang="ru-RU" sz="4400" dirty="0"/>
              <a:t>.</a:t>
            </a: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1311005" y="4338317"/>
            <a:ext cx="216024" cy="0"/>
          </a:xfrm>
          <a:prstGeom prst="line">
            <a:avLst/>
          </a:prstGeom>
          <a:ln w="6032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2987824" y="4977697"/>
            <a:ext cx="216024" cy="0"/>
          </a:xfrm>
          <a:prstGeom prst="line">
            <a:avLst/>
          </a:prstGeom>
          <a:ln w="6032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8455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404664"/>
            <a:ext cx="849694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solidFill>
                  <a:srgbClr val="C00000"/>
                </a:solidFill>
              </a:rPr>
              <a:t>Подбери и запиши проверочные слова.</a:t>
            </a:r>
          </a:p>
          <a:p>
            <a:r>
              <a:rPr lang="ru-RU" sz="4000" dirty="0"/>
              <a:t>Арбу.. ( </a:t>
            </a:r>
            <a:r>
              <a:rPr lang="ru-RU" sz="4000" dirty="0" smtClean="0"/>
              <a:t>                              ) </a:t>
            </a:r>
            <a:endParaRPr lang="ru-RU" sz="4000" dirty="0"/>
          </a:p>
          <a:p>
            <a:r>
              <a:rPr lang="ru-RU" sz="4000" dirty="0" err="1" smtClean="0"/>
              <a:t>Бро</a:t>
            </a:r>
            <a:r>
              <a:rPr lang="ru-RU" sz="4000" dirty="0" smtClean="0"/>
              <a:t>. ь </a:t>
            </a:r>
            <a:r>
              <a:rPr lang="ru-RU" sz="4000" dirty="0"/>
              <a:t>( </a:t>
            </a:r>
            <a:r>
              <a:rPr lang="ru-RU" sz="4000" dirty="0" smtClean="0"/>
              <a:t>                              )</a:t>
            </a:r>
            <a:endParaRPr lang="ru-RU" sz="4000" dirty="0"/>
          </a:p>
          <a:p>
            <a:r>
              <a:rPr lang="ru-RU" sz="4000" dirty="0" err="1"/>
              <a:t>Кни</a:t>
            </a:r>
            <a:r>
              <a:rPr lang="ru-RU" sz="4000" dirty="0" smtClean="0"/>
              <a:t>..   ка </a:t>
            </a:r>
            <a:r>
              <a:rPr lang="ru-RU" sz="4000" dirty="0"/>
              <a:t>( </a:t>
            </a:r>
            <a:r>
              <a:rPr lang="ru-RU" sz="4000" dirty="0" smtClean="0"/>
              <a:t>                         )</a:t>
            </a:r>
            <a:endParaRPr lang="ru-RU" sz="4000" dirty="0"/>
          </a:p>
          <a:p>
            <a:r>
              <a:rPr lang="ru-RU" sz="4000" dirty="0" err="1"/>
              <a:t>Звёз</a:t>
            </a:r>
            <a:r>
              <a:rPr lang="ru-RU" sz="4000" dirty="0"/>
              <a:t>..</a:t>
            </a:r>
            <a:r>
              <a:rPr lang="ru-RU" sz="4000" dirty="0" err="1"/>
              <a:t>ный</a:t>
            </a:r>
            <a:r>
              <a:rPr lang="ru-RU" sz="4000" dirty="0"/>
              <a:t> </a:t>
            </a:r>
            <a:r>
              <a:rPr lang="ru-RU" sz="4000" dirty="0" smtClean="0"/>
              <a:t>(                        </a:t>
            </a:r>
            <a:r>
              <a:rPr lang="ru-RU" sz="4000" dirty="0"/>
              <a:t>)</a:t>
            </a:r>
          </a:p>
          <a:p>
            <a:r>
              <a:rPr lang="ru-RU" sz="4000" dirty="0"/>
              <a:t>Чес.. </a:t>
            </a:r>
            <a:r>
              <a:rPr lang="ru-RU" sz="4000" dirty="0" err="1"/>
              <a:t>ный</a:t>
            </a:r>
            <a:r>
              <a:rPr lang="ru-RU" sz="4000" dirty="0"/>
              <a:t> </a:t>
            </a:r>
            <a:r>
              <a:rPr lang="ru-RU" sz="4000" dirty="0" smtClean="0"/>
              <a:t>(                        )</a:t>
            </a:r>
            <a:endParaRPr lang="ru-RU" sz="4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279409" y="1539657"/>
            <a:ext cx="45557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</a:t>
            </a:r>
            <a:endParaRPr lang="ru-RU" sz="44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26776" y="2160159"/>
            <a:ext cx="49725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</a:t>
            </a:r>
            <a:endParaRPr lang="ru-RU" sz="44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03266" y="2780928"/>
            <a:ext cx="65594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ж</a:t>
            </a:r>
            <a:endParaRPr lang="ru-RU" sz="44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72026" y="3429000"/>
            <a:ext cx="51328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</a:t>
            </a:r>
            <a:endParaRPr lang="ru-RU" sz="44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68811" y="4036428"/>
            <a:ext cx="47320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</a:t>
            </a:r>
            <a:endParaRPr lang="ru-RU" sz="44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47071" y="1683105"/>
            <a:ext cx="1445397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арбу</a:t>
            </a:r>
            <a:r>
              <a:rPr lang="ru-RU" sz="2800" b="1" u="sng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зы</a:t>
            </a:r>
            <a:endParaRPr lang="ru-RU" sz="2800" b="1" u="sng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          </a:t>
            </a:r>
            <a:endParaRPr lang="ru-RU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3851920" y="2160159"/>
            <a:ext cx="216024" cy="0"/>
          </a:xfrm>
          <a:prstGeom prst="line">
            <a:avLst/>
          </a:prstGeom>
          <a:ln w="6032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3335929" y="2302843"/>
            <a:ext cx="1252267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бро</a:t>
            </a:r>
            <a:r>
              <a:rPr lang="ru-RU" sz="2800" b="1" u="sng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</a:t>
            </a:r>
            <a:r>
              <a:rPr lang="ru-RU" sz="2800" b="1" u="sng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и</a:t>
            </a:r>
          </a:p>
          <a:p>
            <a:pPr algn="ctr"/>
            <a:r>
              <a:rPr lang="ru-RU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          </a:t>
            </a:r>
            <a:endParaRPr lang="ru-RU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4067944" y="2782772"/>
            <a:ext cx="216024" cy="0"/>
          </a:xfrm>
          <a:prstGeom prst="line">
            <a:avLst/>
          </a:prstGeom>
          <a:ln w="6032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2881719" y="2859613"/>
            <a:ext cx="1940403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кни</a:t>
            </a:r>
            <a:r>
              <a:rPr lang="ru-RU" sz="2800" b="1" u="sng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же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чка</a:t>
            </a:r>
            <a:endParaRPr lang="ru-RU" sz="2800" b="1" u="sng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          </a:t>
            </a:r>
            <a:endParaRPr lang="ru-RU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3669769" y="3380074"/>
            <a:ext cx="216024" cy="0"/>
          </a:xfrm>
          <a:prstGeom prst="line">
            <a:avLst/>
          </a:prstGeom>
          <a:ln w="6032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3384103" y="3467041"/>
            <a:ext cx="1367683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звез</a:t>
            </a:r>
            <a:r>
              <a:rPr lang="ru-RU" sz="2800" b="1" u="sng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а</a:t>
            </a:r>
            <a:endParaRPr lang="ru-RU" sz="2800" b="1" u="sng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          </a:t>
            </a:r>
            <a:endParaRPr lang="ru-RU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4328891" y="3928088"/>
            <a:ext cx="216024" cy="0"/>
          </a:xfrm>
          <a:prstGeom prst="line">
            <a:avLst/>
          </a:prstGeom>
          <a:ln w="6032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3379211" y="4164477"/>
            <a:ext cx="1165704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чес</a:t>
            </a:r>
            <a:r>
              <a:rPr lang="ru-RU" sz="2800" b="1" u="sng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т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ь</a:t>
            </a:r>
            <a:endParaRPr lang="ru-RU" sz="2800" b="1" u="sng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          </a:t>
            </a:r>
            <a:endParaRPr lang="ru-RU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4059943" y="4641530"/>
            <a:ext cx="216024" cy="0"/>
          </a:xfrm>
          <a:prstGeom prst="line">
            <a:avLst/>
          </a:prstGeom>
          <a:ln w="6032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6321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10" grpId="0"/>
      <p:bldP spid="12" grpId="0"/>
      <p:bldP spid="14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60648"/>
            <a:ext cx="8712968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C00000"/>
                </a:solidFill>
              </a:rPr>
              <a:t>Вставь, где нужно, недостающие буквы</a:t>
            </a:r>
            <a:r>
              <a:rPr lang="ru-RU" sz="3600" b="1" dirty="0" smtClean="0">
                <a:solidFill>
                  <a:srgbClr val="C00000"/>
                </a:solidFill>
              </a:rPr>
              <a:t>.</a:t>
            </a:r>
          </a:p>
          <a:p>
            <a:endParaRPr lang="ru-RU" sz="3600" dirty="0">
              <a:solidFill>
                <a:srgbClr val="0070C0"/>
              </a:solidFill>
            </a:endParaRPr>
          </a:p>
          <a:p>
            <a:r>
              <a:rPr lang="ru-RU" sz="4000" dirty="0">
                <a:solidFill>
                  <a:schemeClr val="tx2">
                    <a:lumMod val="50000"/>
                  </a:schemeClr>
                </a:solidFill>
              </a:rPr>
              <a:t>Лесной шала.., острый </a:t>
            </a:r>
            <a:r>
              <a:rPr lang="ru-RU" sz="4000" dirty="0" err="1">
                <a:solidFill>
                  <a:schemeClr val="tx2">
                    <a:lumMod val="50000"/>
                  </a:schemeClr>
                </a:solidFill>
              </a:rPr>
              <a:t>клю</a:t>
            </a:r>
            <a:r>
              <a:rPr lang="ru-RU" sz="4000" dirty="0">
                <a:solidFill>
                  <a:schemeClr val="tx2">
                    <a:lumMod val="50000"/>
                  </a:schemeClr>
                </a:solidFill>
              </a:rPr>
              <a:t>.., тихий </a:t>
            </a:r>
            <a:r>
              <a:rPr lang="ru-RU" sz="4000" dirty="0" err="1">
                <a:solidFill>
                  <a:schemeClr val="tx2">
                    <a:lumMod val="50000"/>
                  </a:schemeClr>
                </a:solidFill>
              </a:rPr>
              <a:t>скри</a:t>
            </a:r>
            <a:r>
              <a:rPr lang="ru-RU" sz="4000" dirty="0" smtClean="0">
                <a:solidFill>
                  <a:schemeClr val="tx2">
                    <a:lumMod val="50000"/>
                  </a:schemeClr>
                </a:solidFill>
              </a:rPr>
              <a:t>.., ветки </a:t>
            </a:r>
            <a:r>
              <a:rPr lang="ru-RU" sz="4000" dirty="0" err="1">
                <a:solidFill>
                  <a:schemeClr val="tx2">
                    <a:lumMod val="50000"/>
                  </a:schemeClr>
                </a:solidFill>
              </a:rPr>
              <a:t>берё</a:t>
            </a:r>
            <a:r>
              <a:rPr lang="ru-RU" sz="4000" dirty="0">
                <a:solidFill>
                  <a:schemeClr val="tx2">
                    <a:lumMod val="50000"/>
                  </a:schemeClr>
                </a:solidFill>
              </a:rPr>
              <a:t>.., запах </a:t>
            </a:r>
            <a:r>
              <a:rPr lang="ru-RU" sz="4000" dirty="0" err="1">
                <a:solidFill>
                  <a:schemeClr val="tx2">
                    <a:lumMod val="50000"/>
                  </a:schemeClr>
                </a:solidFill>
              </a:rPr>
              <a:t>тра</a:t>
            </a:r>
            <a:r>
              <a:rPr lang="ru-RU" sz="4000" dirty="0">
                <a:solidFill>
                  <a:schemeClr val="tx2">
                    <a:lumMod val="50000"/>
                  </a:schemeClr>
                </a:solidFill>
              </a:rPr>
              <a:t>.., </a:t>
            </a:r>
            <a:r>
              <a:rPr lang="ru-RU" sz="4000" dirty="0" err="1" smtClean="0">
                <a:solidFill>
                  <a:schemeClr val="tx2">
                    <a:lumMod val="50000"/>
                  </a:schemeClr>
                </a:solidFill>
              </a:rPr>
              <a:t>сла</a:t>
            </a:r>
            <a:r>
              <a:rPr lang="ru-RU" sz="4000" dirty="0" smtClean="0">
                <a:solidFill>
                  <a:schemeClr val="tx2">
                    <a:lumMod val="50000"/>
                  </a:schemeClr>
                </a:solidFill>
              </a:rPr>
              <a:t>. </a:t>
            </a:r>
            <a:r>
              <a:rPr lang="ru-RU" sz="4000" dirty="0">
                <a:solidFill>
                  <a:schemeClr val="tx2">
                    <a:lumMod val="50000"/>
                  </a:schemeClr>
                </a:solidFill>
              </a:rPr>
              <a:t>кий </a:t>
            </a:r>
            <a:r>
              <a:rPr lang="ru-RU" sz="4000" dirty="0" smtClean="0">
                <a:solidFill>
                  <a:schemeClr val="tx2">
                    <a:lumMod val="50000"/>
                  </a:schemeClr>
                </a:solidFill>
              </a:rPr>
              <a:t>сон, </a:t>
            </a:r>
            <a:r>
              <a:rPr lang="ru-RU" sz="4000" dirty="0" err="1" smtClean="0">
                <a:solidFill>
                  <a:schemeClr val="tx2">
                    <a:lumMod val="50000"/>
                  </a:schemeClr>
                </a:solidFill>
              </a:rPr>
              <a:t>кре</a:t>
            </a:r>
            <a:r>
              <a:rPr lang="ru-RU" sz="4000" dirty="0">
                <a:solidFill>
                  <a:schemeClr val="tx2">
                    <a:lumMod val="50000"/>
                  </a:schemeClr>
                </a:solidFill>
              </a:rPr>
              <a:t>..кая дружба, </a:t>
            </a:r>
            <a:r>
              <a:rPr lang="ru-RU" sz="4000" dirty="0" err="1">
                <a:solidFill>
                  <a:schemeClr val="tx2">
                    <a:lumMod val="50000"/>
                  </a:schemeClr>
                </a:solidFill>
              </a:rPr>
              <a:t>лё</a:t>
            </a:r>
            <a:r>
              <a:rPr lang="ru-RU" sz="4000" dirty="0">
                <a:solidFill>
                  <a:schemeClr val="tx2">
                    <a:lumMod val="50000"/>
                  </a:schemeClr>
                </a:solidFill>
              </a:rPr>
              <a:t>.. кий пух, вкус..</a:t>
            </a:r>
            <a:r>
              <a:rPr lang="ru-RU" sz="4000" dirty="0" err="1" smtClean="0">
                <a:solidFill>
                  <a:schemeClr val="tx2">
                    <a:lumMod val="50000"/>
                  </a:schemeClr>
                </a:solidFill>
              </a:rPr>
              <a:t>ный</a:t>
            </a:r>
            <a:r>
              <a:rPr lang="ru-RU" sz="4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4000" dirty="0" smtClean="0">
                <a:solidFill>
                  <a:schemeClr val="tx2">
                    <a:lumMod val="50000"/>
                  </a:schemeClr>
                </a:solidFill>
              </a:rPr>
              <a:t>ужин</a:t>
            </a:r>
            <a:r>
              <a:rPr lang="ru-RU" sz="4000" dirty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ru-RU" sz="4000" dirty="0" err="1">
                <a:solidFill>
                  <a:schemeClr val="tx2">
                    <a:lumMod val="50000"/>
                  </a:schemeClr>
                </a:solidFill>
              </a:rPr>
              <a:t>облас</a:t>
            </a:r>
            <a:r>
              <a:rPr lang="ru-RU" sz="4000" dirty="0">
                <a:solidFill>
                  <a:schemeClr val="tx2">
                    <a:lumMod val="50000"/>
                  </a:schemeClr>
                </a:solidFill>
              </a:rPr>
              <a:t>.. ной театр, </a:t>
            </a:r>
            <a:r>
              <a:rPr lang="ru-RU" sz="4000" dirty="0" err="1">
                <a:solidFill>
                  <a:schemeClr val="tx2">
                    <a:lumMod val="50000"/>
                  </a:schemeClr>
                </a:solidFill>
              </a:rPr>
              <a:t>извес</a:t>
            </a:r>
            <a:r>
              <a:rPr lang="ru-RU" sz="4000" dirty="0">
                <a:solidFill>
                  <a:schemeClr val="tx2">
                    <a:lumMod val="50000"/>
                  </a:schemeClr>
                </a:solidFill>
              </a:rPr>
              <a:t>.. </a:t>
            </a:r>
            <a:r>
              <a:rPr lang="ru-RU" sz="4000" dirty="0" err="1">
                <a:solidFill>
                  <a:schemeClr val="tx2">
                    <a:lumMod val="50000"/>
                  </a:schemeClr>
                </a:solidFill>
              </a:rPr>
              <a:t>ный</a:t>
            </a:r>
            <a:r>
              <a:rPr lang="ru-RU" sz="4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4000" dirty="0" smtClean="0">
                <a:solidFill>
                  <a:schemeClr val="tx2">
                    <a:lumMod val="50000"/>
                  </a:schemeClr>
                </a:solidFill>
              </a:rPr>
              <a:t>человек</a:t>
            </a:r>
            <a:r>
              <a:rPr lang="ru-RU" sz="4000" dirty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ru-RU" sz="4000" dirty="0" err="1">
                <a:solidFill>
                  <a:schemeClr val="tx2">
                    <a:lumMod val="50000"/>
                  </a:schemeClr>
                </a:solidFill>
              </a:rPr>
              <a:t>опас</a:t>
            </a:r>
            <a:r>
              <a:rPr lang="ru-RU" sz="4000" dirty="0">
                <a:solidFill>
                  <a:schemeClr val="tx2">
                    <a:lumMod val="50000"/>
                  </a:schemeClr>
                </a:solidFill>
              </a:rPr>
              <a:t>.. </a:t>
            </a:r>
            <a:r>
              <a:rPr lang="ru-RU" sz="4000" dirty="0" err="1">
                <a:solidFill>
                  <a:schemeClr val="tx2">
                    <a:lumMod val="50000"/>
                  </a:schemeClr>
                </a:solidFill>
              </a:rPr>
              <a:t>н</a:t>
            </a:r>
            <a:r>
              <a:rPr lang="ru-RU" sz="4000" dirty="0" err="1" smtClean="0">
                <a:solidFill>
                  <a:schemeClr val="tx2">
                    <a:lumMod val="50000"/>
                  </a:schemeClr>
                </a:solidFill>
              </a:rPr>
              <a:t>ый</a:t>
            </a:r>
            <a:r>
              <a:rPr lang="ru-RU" sz="4000" dirty="0" smtClean="0">
                <a:solidFill>
                  <a:schemeClr val="tx2">
                    <a:lumMod val="50000"/>
                  </a:schemeClr>
                </a:solidFill>
              </a:rPr>
              <a:t>  </a:t>
            </a:r>
            <a:r>
              <a:rPr lang="ru-RU" sz="4000" dirty="0">
                <a:solidFill>
                  <a:schemeClr val="tx2">
                    <a:lumMod val="50000"/>
                  </a:schemeClr>
                </a:solidFill>
              </a:rPr>
              <a:t>путь.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102324" y="1296661"/>
            <a:ext cx="61587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ш</a:t>
            </a:r>
            <a:endParaRPr lang="ru-RU" sz="4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87128" y="1296660"/>
            <a:ext cx="46358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</a:t>
            </a:r>
            <a:endParaRPr lang="ru-RU" sz="4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17394" y="1914926"/>
            <a:ext cx="48603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</a:t>
            </a:r>
            <a:endParaRPr lang="ru-RU" sz="4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067944" y="1873842"/>
            <a:ext cx="42511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</a:t>
            </a:r>
            <a:endParaRPr lang="ru-RU" sz="4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621781" y="1928491"/>
            <a:ext cx="46358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</a:t>
            </a:r>
            <a:endParaRPr lang="ru-RU" sz="4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812360" y="1914926"/>
            <a:ext cx="51328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</a:t>
            </a:r>
            <a:endParaRPr lang="ru-RU" sz="4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48682" y="2545220"/>
            <a:ext cx="48603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</a:t>
            </a:r>
            <a:endParaRPr lang="ru-RU" sz="4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281740" y="2554481"/>
            <a:ext cx="38504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</a:t>
            </a:r>
            <a:endParaRPr lang="ru-RU" sz="4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145912" y="3140968"/>
            <a:ext cx="40427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</a:t>
            </a:r>
            <a:endParaRPr lang="ru-RU" sz="4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501286" y="3769301"/>
            <a:ext cx="40427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</a:t>
            </a:r>
            <a:endParaRPr lang="ru-RU" sz="4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98244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вердый переплет">
  <a:themeElements>
    <a:clrScheme name="Твердый переплет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83</TotalTime>
  <Words>267</Words>
  <Application>Microsoft Office PowerPoint</Application>
  <PresentationFormat>Экран (4:3)</PresentationFormat>
  <Paragraphs>75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Твердый переплет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Наталья</dc:creator>
  <cp:lastModifiedBy>RePack by Diakov</cp:lastModifiedBy>
  <cp:revision>12</cp:revision>
  <dcterms:created xsi:type="dcterms:W3CDTF">2021-04-05T07:31:29Z</dcterms:created>
  <dcterms:modified xsi:type="dcterms:W3CDTF">2024-11-13T00:48:55Z</dcterms:modified>
</cp:coreProperties>
</file>